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325" r:id="rId4"/>
    <p:sldId id="257" r:id="rId5"/>
    <p:sldId id="282" r:id="rId6"/>
    <p:sldId id="264" r:id="rId7"/>
    <p:sldId id="269" r:id="rId8"/>
    <p:sldId id="307" r:id="rId9"/>
    <p:sldId id="273" r:id="rId10"/>
    <p:sldId id="308" r:id="rId11"/>
    <p:sldId id="315" r:id="rId12"/>
    <p:sldId id="267" r:id="rId13"/>
    <p:sldId id="297" r:id="rId14"/>
    <p:sldId id="266" r:id="rId15"/>
    <p:sldId id="274" r:id="rId16"/>
    <p:sldId id="268" r:id="rId17"/>
    <p:sldId id="258" r:id="rId18"/>
    <p:sldId id="276" r:id="rId19"/>
    <p:sldId id="275" r:id="rId20"/>
    <p:sldId id="259" r:id="rId21"/>
    <p:sldId id="260" r:id="rId22"/>
    <p:sldId id="277" r:id="rId23"/>
    <p:sldId id="280" r:id="rId24"/>
    <p:sldId id="313" r:id="rId25"/>
    <p:sldId id="278" r:id="rId26"/>
    <p:sldId id="279" r:id="rId27"/>
    <p:sldId id="284" r:id="rId28"/>
    <p:sldId id="321" r:id="rId29"/>
    <p:sldId id="320" r:id="rId30"/>
    <p:sldId id="300" r:id="rId31"/>
    <p:sldId id="302" r:id="rId32"/>
    <p:sldId id="301" r:id="rId33"/>
    <p:sldId id="286" r:id="rId34"/>
    <p:sldId id="288" r:id="rId35"/>
    <p:sldId id="289" r:id="rId36"/>
    <p:sldId id="322" r:id="rId37"/>
    <p:sldId id="291" r:id="rId38"/>
    <p:sldId id="309" r:id="rId39"/>
    <p:sldId id="323" r:id="rId40"/>
    <p:sldId id="310" r:id="rId41"/>
    <p:sldId id="295" r:id="rId42"/>
    <p:sldId id="296" r:id="rId43"/>
    <p:sldId id="294" r:id="rId44"/>
    <p:sldId id="263" r:id="rId45"/>
    <p:sldId id="298" r:id="rId46"/>
    <p:sldId id="324"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94434" autoAdjust="0"/>
  </p:normalViewPr>
  <p:slideViewPr>
    <p:cSldViewPr snapToGrid="0">
      <p:cViewPr varScale="1">
        <p:scale>
          <a:sx n="70" d="100"/>
          <a:sy n="70" d="100"/>
        </p:scale>
        <p:origin x="732"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29/01/2021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29/01/2021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smtClean="0"/>
          </a:p>
          <a:p>
            <a:r>
              <a:rPr lang="en-US" dirty="0" smtClean="0"/>
              <a:t>KR&amp;R: Knowledge representation and reasoning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do gmail 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uitas vezes sub-ótimas) para um problema</a:t>
            </a:r>
            <a:r>
              <a:rPr lang="pt-BR" sz="1200" b="0" i="0" kern="1200" dirty="0" smtClean="0">
                <a:solidFill>
                  <a:schemeClr val="tx1"/>
                </a:solidFill>
                <a:effectLst/>
                <a:latin typeface="+mn-lt"/>
                <a:ea typeface="+mn-ea"/>
                <a:cs typeface="+mn-cs"/>
              </a:rPr>
              <a:t>.</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dirty="0" smtClean="0"/>
              <a:t>Aprendizado baseado na evolução biológica dos seres vivos.</a:t>
            </a:r>
            <a:r>
              <a:rPr lang="pt-BR" baseline="0" dirty="0" smtClean="0"/>
              <a:t> </a:t>
            </a:r>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uma </a:t>
            </a:r>
            <a:r>
              <a:rPr lang="pt-BR" b="1" i="1" dirty="0" smtClean="0"/>
              <a:t>população</a:t>
            </a:r>
            <a:r>
              <a:rPr lang="pt-BR" dirty="0" smtClean="0"/>
              <a:t>, são criados através de </a:t>
            </a:r>
            <a:r>
              <a:rPr lang="pt-BR" b="1" i="1" dirty="0" smtClean="0"/>
              <a:t>cruzamentos</a:t>
            </a:r>
            <a:r>
              <a:rPr lang="pt-BR" dirty="0" smtClean="0"/>
              <a:t> e </a:t>
            </a:r>
            <a:r>
              <a:rPr lang="pt-BR" b="1" dirty="0" smtClean="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smtClean="0"/>
              <a:t>características</a:t>
            </a:r>
            <a:r>
              <a:rPr lang="pt-BR" dirty="0" smtClean="0"/>
              <a:t> para uma nova geração. Com isso a </a:t>
            </a:r>
            <a:r>
              <a:rPr lang="pt-BR" b="1" i="1" dirty="0" smtClean="0"/>
              <a:t>população</a:t>
            </a:r>
            <a:r>
              <a:rPr lang="pt-BR" dirty="0" smtClean="0"/>
              <a:t> se torna mais apta a cada geração.</a:t>
            </a:r>
            <a:endParaRPr lang="pt-BR" sz="1200" dirty="0" smtClean="0"/>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b="1" dirty="0" smtClean="0"/>
              <a:t>Exemplo</a:t>
            </a:r>
            <a:r>
              <a:rPr lang="pt-BR" dirty="0" smtClean="0"/>
              <a:t>: https://mybinder.org/v2/gh/zz4fap/t319_aprendizado_de_maquina/main?filepath=notebooks%2Fjupyter%2FHistograma.ipynb</a:t>
            </a:r>
          </a:p>
          <a:p>
            <a:pPr marL="0" lvl="0" indent="0" algn="l" rtl="0">
              <a:spcBef>
                <a:spcPts val="0"/>
              </a:spcBef>
              <a:spcAft>
                <a:spcPts val="0"/>
              </a:spcAft>
              <a:buNone/>
            </a:pPr>
            <a:endParaRPr lang="pt-BR"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50" b="1" dirty="0" smtClean="0"/>
              <a:t>Exemplo</a:t>
            </a:r>
            <a:r>
              <a:rPr lang="pt-BR" sz="1050" dirty="0" smtClean="0"/>
              <a:t>: https://mybinder.org/v2/gh/zz4fap/t319_aprendizado_de_maquina/main?filepath=notebooks%2Fjupyter%2FAjuste_de_curva_com_Redes_Neurais.ipynb</a:t>
            </a:r>
          </a:p>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Laboratório #1</a:t>
            </a:r>
            <a:r>
              <a:rPr lang="pt-BR" dirty="0" smtClean="0"/>
              <a:t>: https</a:t>
            </a:r>
            <a:r>
              <a:rPr lang="pt-BR" smtClean="0"/>
              <a:t>://mybinder.org/v2/gh/zz4fap/t319_aprendizado_de_maquina/main?filepath=labs%2FLaboratorio1.ipynb</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smtClean="0"/>
              <a:t>intelligentia</a:t>
            </a:r>
            <a:r>
              <a:rPr lang="pt-BR" dirty="0" smtClean="0"/>
              <a:t>, oriundo de </a:t>
            </a:r>
            <a:r>
              <a:rPr lang="pt-BR" i="1" dirty="0" smtClean="0"/>
              <a:t>intelligere</a:t>
            </a:r>
            <a:r>
              <a:rPr lang="pt-BR" dirty="0" smtClean="0"/>
              <a:t>, em que o prefixo </a:t>
            </a:r>
            <a:r>
              <a:rPr lang="pt-BR" i="1" dirty="0" smtClean="0"/>
              <a:t>inter </a:t>
            </a:r>
            <a:r>
              <a:rPr lang="pt-BR" dirty="0" smtClean="0"/>
              <a:t>significa "entre", e </a:t>
            </a:r>
            <a:r>
              <a:rPr lang="pt-BR" i="1" dirty="0" smtClean="0"/>
              <a:t>legere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29/01/2021</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29/01/2021</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ster?filepath=notebooks/jupyter/Histograma.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Figura_3D.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a16="http://schemas.microsoft.com/office/drawing/2014/main" xmlns=""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200" y="1825625"/>
            <a:ext cx="11063288" cy="4789488"/>
          </a:xfrm>
        </p:spPr>
        <p:txBody>
          <a:bodyPr>
            <a:normAutofit/>
          </a:bodyPr>
          <a:lstStyle/>
          <a:p>
            <a:pPr algn="just"/>
            <a:r>
              <a:rPr lang="pt-BR" dirty="0" smtClean="0"/>
              <a:t>São algoritmos </a:t>
            </a:r>
            <a:r>
              <a:rPr lang="pt-BR" dirty="0"/>
              <a:t>usados para resolver de forma genérica problemas de otimização.</a:t>
            </a:r>
          </a:p>
          <a:p>
            <a:pPr algn="just"/>
            <a:r>
              <a:rPr lang="pt-BR" dirty="0"/>
              <a:t>Uma </a:t>
            </a:r>
            <a:r>
              <a:rPr lang="pt-BR" b="1" i="1" dirty="0"/>
              <a:t>metaheurística</a:t>
            </a:r>
            <a:r>
              <a:rPr lang="pt-BR" dirty="0"/>
              <a:t> é um procedimento de alto nível projetado para encontrar, gerar ou selecionar uma heurística (i.e., algoritmo de busca local) que pode fornecer uma solução suficientemente boa para um problema de otimização, especialmente com </a:t>
            </a:r>
            <a:r>
              <a:rPr lang="pt-BR" dirty="0" smtClean="0"/>
              <a:t>informações </a:t>
            </a:r>
            <a:r>
              <a:rPr lang="pt-BR" dirty="0"/>
              <a:t>incompletas ou imperfeitas ou quando se tem capacidade de computação limitada</a:t>
            </a:r>
            <a:r>
              <a:rPr lang="pt-BR" dirty="0" smtClean="0"/>
              <a:t>.</a:t>
            </a:r>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1839765"/>
              </p:ext>
            </p:extLst>
          </p:nvPr>
        </p:nvGraphicFramePr>
        <p:xfrm>
          <a:off x="838200" y="1690688"/>
          <a:ext cx="10515600" cy="4354163"/>
        </p:xfrm>
        <a:graphic>
          <a:graphicData uri="http://schemas.openxmlformats.org/drawingml/2006/table">
            <a:tbl>
              <a:tblPr/>
              <a:tblGrid>
                <a:gridCol w="587885"/>
                <a:gridCol w="1317115"/>
                <a:gridCol w="1665027"/>
                <a:gridCol w="1023582"/>
                <a:gridCol w="5921991"/>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22/2/2021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8/3/2021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5/4/2021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19/4/2021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17/5/2021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31/5/2021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14/6/2021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28/6/2021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Avaliação</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todas Segundas e Quintas-Feiras das 18:30 às 19:30 via MS Teams.</a:t>
            </a:r>
          </a:p>
          <a:p>
            <a:pPr lvl="1"/>
            <a:r>
              <a:rPr lang="pt-BR" dirty="0" smtClean="0"/>
              <a:t>Monitor: </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smtClean="0"/>
              <a:t>Exercícios (em grupo/individual) </a:t>
            </a:r>
            <a:r>
              <a:rPr lang="pt-BR" dirty="0"/>
              <a:t>e </a:t>
            </a:r>
            <a:r>
              <a:rPr lang="pt-BR" dirty="0" smtClean="0"/>
              <a:t>quizzes.</a:t>
            </a:r>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3309</TotalTime>
  <Words>6964</Words>
  <Application>Microsoft Office PowerPoint</Application>
  <PresentationFormat>Widescreen</PresentationFormat>
  <Paragraphs>697</Paragraphs>
  <Slides>51</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1315</cp:revision>
  <dcterms:created xsi:type="dcterms:W3CDTF">2020-01-20T13:50:05Z</dcterms:created>
  <dcterms:modified xsi:type="dcterms:W3CDTF">2021-01-29T12:27:41Z</dcterms:modified>
</cp:coreProperties>
</file>